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610600" cy="3657599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Bookman Old Style" pitchFamily="18" charset="0"/>
              </a:rPr>
              <a:t>Возрастные особенности детей и подростков </a:t>
            </a:r>
            <a:br>
              <a:rPr lang="ru-RU" b="1" dirty="0" smtClean="0">
                <a:latin typeface="Bookman Old Style" pitchFamily="18" charset="0"/>
              </a:rPr>
            </a:br>
            <a:r>
              <a:rPr lang="ru-RU" sz="3600" b="1" dirty="0" smtClean="0">
                <a:latin typeface="Bookman Old Style" pitchFamily="18" charset="0"/>
              </a:rPr>
              <a:t>и их готовность к общению</a:t>
            </a:r>
            <a:endParaRPr lang="ru-RU" sz="3600" b="1" dirty="0"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90500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Bookman Old Style" pitchFamily="18" charset="0"/>
              </a:rPr>
              <a:t>Кафедра педагогики и психологии</a:t>
            </a:r>
          </a:p>
          <a:p>
            <a:endParaRPr lang="ru-RU" sz="2000" b="1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r>
              <a:rPr lang="ru-RU" sz="2000" b="1" dirty="0" smtClean="0">
                <a:solidFill>
                  <a:schemeClr val="tx1"/>
                </a:solidFill>
                <a:latin typeface="Bookman Old Style" pitchFamily="18" charset="0"/>
              </a:rPr>
              <a:t>Ирина Владимировна Малышева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atin typeface="Bookman Old Style" pitchFamily="18" charset="0"/>
              </a:rPr>
              <a:t>Возрастная периодизация</a:t>
            </a:r>
            <a:endParaRPr lang="ru-RU" sz="4000" b="1" dirty="0">
              <a:latin typeface="Bookman Old Style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28600" y="762000"/>
          <a:ext cx="876300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750"/>
                <a:gridCol w="2190750"/>
                <a:gridCol w="2190750"/>
                <a:gridCol w="2190750"/>
              </a:tblGrid>
              <a:tr h="812409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 Narrow" pitchFamily="34" charset="0"/>
                        </a:rPr>
                        <a:t>ВОЗРАСТ</a:t>
                      </a:r>
                      <a:endParaRPr lang="ru-RU" sz="16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 Narrow" pitchFamily="34" charset="0"/>
                        </a:rPr>
                        <a:t>ВЕДУЩАЯ ДЕЯТЕЛЬНОСТЬ</a:t>
                      </a:r>
                      <a:endParaRPr lang="ru-RU" sz="16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 Narrow" pitchFamily="34" charset="0"/>
                        </a:rPr>
                        <a:t>СОЦИАЛЬНАЯ</a:t>
                      </a:r>
                      <a:r>
                        <a:rPr lang="ru-RU" sz="1600" b="1" baseline="0" dirty="0" smtClean="0">
                          <a:latin typeface="Arial Narrow" pitchFamily="34" charset="0"/>
                        </a:rPr>
                        <a:t> СИТУАЦИЯ/</a:t>
                      </a:r>
                    </a:p>
                    <a:p>
                      <a:r>
                        <a:rPr lang="ru-RU" sz="1600" b="1" baseline="0" dirty="0" smtClean="0">
                          <a:latin typeface="Arial Narrow" pitchFamily="34" charset="0"/>
                        </a:rPr>
                        <a:t>социализация</a:t>
                      </a:r>
                      <a:endParaRPr lang="ru-RU" sz="16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 Narrow" pitchFamily="34" charset="0"/>
                        </a:rPr>
                        <a:t>НОВООБРАЗОВАНИЯ</a:t>
                      </a:r>
                      <a:endParaRPr lang="ru-RU" sz="1600" b="1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256692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Arial Narrow" pitchFamily="34" charset="0"/>
                        </a:rPr>
                        <a:t>МЛАДЕНЧЕСТВО</a:t>
                      </a:r>
                    </a:p>
                    <a:p>
                      <a:endParaRPr lang="ru-RU" sz="1800" b="1" dirty="0" smtClean="0">
                        <a:latin typeface="Arial Narrow" pitchFamily="34" charset="0"/>
                      </a:endParaRPr>
                    </a:p>
                    <a:p>
                      <a:r>
                        <a:rPr lang="ru-RU" sz="1800" b="1" dirty="0" smtClean="0">
                          <a:latin typeface="Arial Narrow" pitchFamily="34" charset="0"/>
                        </a:rPr>
                        <a:t>до</a:t>
                      </a:r>
                      <a:r>
                        <a:rPr lang="ru-RU" sz="1800" b="1" baseline="0" dirty="0" smtClean="0">
                          <a:latin typeface="Arial Narrow" pitchFamily="34" charset="0"/>
                        </a:rPr>
                        <a:t> 1 года</a:t>
                      </a:r>
                      <a:endParaRPr lang="ru-RU" sz="1800" b="1" dirty="0" smtClean="0">
                        <a:latin typeface="Arial Narrow" pitchFamily="34" charset="0"/>
                      </a:endParaRPr>
                    </a:p>
                    <a:p>
                      <a:endParaRPr lang="ru-RU" sz="18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Arial Narrow" pitchFamily="34" charset="0"/>
                        </a:rPr>
                        <a:t>Эмоциональное общение</a:t>
                      </a:r>
                      <a:endParaRPr lang="ru-RU" sz="18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Arial Narrow" pitchFamily="34" charset="0"/>
                        </a:rPr>
                        <a:t>Мать</a:t>
                      </a:r>
                    </a:p>
                    <a:p>
                      <a:r>
                        <a:rPr lang="ru-RU" sz="1800" b="1" dirty="0" smtClean="0">
                          <a:latin typeface="Arial Narrow" pitchFamily="34" charset="0"/>
                        </a:rPr>
                        <a:t>Отец</a:t>
                      </a:r>
                    </a:p>
                    <a:p>
                      <a:r>
                        <a:rPr lang="ru-RU" sz="1800" b="1" dirty="0" smtClean="0">
                          <a:latin typeface="Arial Narrow" pitchFamily="34" charset="0"/>
                        </a:rPr>
                        <a:t>Близкие родственники</a:t>
                      </a:r>
                      <a:endParaRPr lang="ru-RU" sz="18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Arial Narrow" pitchFamily="34" charset="0"/>
                        </a:rPr>
                        <a:t>-  </a:t>
                      </a:r>
                      <a:r>
                        <a:rPr lang="ru-RU" sz="1800" b="1" dirty="0" err="1" smtClean="0">
                          <a:latin typeface="Arial Narrow" pitchFamily="34" charset="0"/>
                        </a:rPr>
                        <a:t>Прямохождение</a:t>
                      </a:r>
                      <a:endParaRPr lang="ru-RU" sz="1800" b="1" dirty="0" smtClean="0">
                        <a:latin typeface="Arial Narrow" pitchFamily="34" charset="0"/>
                      </a:endParaRPr>
                    </a:p>
                    <a:p>
                      <a:r>
                        <a:rPr lang="ru-RU" sz="1800" b="1" dirty="0" smtClean="0">
                          <a:latin typeface="Arial Narrow" pitchFamily="34" charset="0"/>
                        </a:rPr>
                        <a:t>-  Речь/пассивная</a:t>
                      </a:r>
                    </a:p>
                    <a:p>
                      <a:r>
                        <a:rPr lang="ru-RU" sz="1800" b="1" dirty="0" smtClean="0">
                          <a:latin typeface="Arial Narrow" pitchFamily="34" charset="0"/>
                        </a:rPr>
                        <a:t>-  Наглядно-действенное мышление</a:t>
                      </a:r>
                    </a:p>
                    <a:p>
                      <a:r>
                        <a:rPr lang="ru-RU" sz="1800" b="1" dirty="0" smtClean="0">
                          <a:latin typeface="Arial Narrow" pitchFamily="34" charset="0"/>
                        </a:rPr>
                        <a:t>-  Социальные эмоции</a:t>
                      </a:r>
                    </a:p>
                    <a:p>
                      <a:r>
                        <a:rPr lang="ru-RU" sz="1800" b="1" dirty="0" smtClean="0">
                          <a:latin typeface="Arial Narrow" pitchFamily="34" charset="0"/>
                        </a:rPr>
                        <a:t>-  Доверие к миру</a:t>
                      </a:r>
                    </a:p>
                  </a:txBody>
                  <a:tcPr/>
                </a:tc>
              </a:tr>
              <a:tr h="2798299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Arial Narrow" pitchFamily="34" charset="0"/>
                        </a:rPr>
                        <a:t>РАННЕЕ ДЕТСТВО</a:t>
                      </a:r>
                    </a:p>
                    <a:p>
                      <a:endParaRPr lang="ru-RU" sz="1800" b="1" dirty="0" smtClean="0">
                        <a:latin typeface="Arial Narrow" pitchFamily="34" charset="0"/>
                      </a:endParaRPr>
                    </a:p>
                    <a:p>
                      <a:r>
                        <a:rPr lang="ru-RU" sz="1800" b="1" dirty="0" smtClean="0">
                          <a:latin typeface="Arial Narrow" pitchFamily="34" charset="0"/>
                        </a:rPr>
                        <a:t>1-3</a:t>
                      </a:r>
                      <a:r>
                        <a:rPr lang="ru-RU" sz="1800" b="1" baseline="0" dirty="0" smtClean="0">
                          <a:latin typeface="Arial Narrow" pitchFamily="34" charset="0"/>
                        </a:rPr>
                        <a:t> года</a:t>
                      </a:r>
                      <a:endParaRPr lang="ru-RU" sz="18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Arial Narrow" pitchFamily="34" charset="0"/>
                        </a:rPr>
                        <a:t>Предметная деятельность</a:t>
                      </a:r>
                      <a:endParaRPr lang="ru-RU" sz="18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Arial Narrow" pitchFamily="34" charset="0"/>
                        </a:rPr>
                        <a:t>Семья</a:t>
                      </a:r>
                    </a:p>
                    <a:p>
                      <a:r>
                        <a:rPr lang="ru-RU" sz="1800" b="1" dirty="0" smtClean="0">
                          <a:latin typeface="Arial Narrow" pitchFamily="34" charset="0"/>
                        </a:rPr>
                        <a:t>Взрослый</a:t>
                      </a:r>
                    </a:p>
                    <a:p>
                      <a:endParaRPr lang="ru-RU" sz="18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Arial Narrow" pitchFamily="34" charset="0"/>
                        </a:rPr>
                        <a:t>-  Ручной интеллект</a:t>
                      </a:r>
                    </a:p>
                    <a:p>
                      <a:r>
                        <a:rPr lang="ru-RU" sz="1800" b="1" dirty="0" smtClean="0">
                          <a:latin typeface="Arial Narrow" pitchFamily="34" charset="0"/>
                        </a:rPr>
                        <a:t>-  Речь/активная</a:t>
                      </a:r>
                    </a:p>
                    <a:p>
                      <a:r>
                        <a:rPr lang="ru-RU" sz="1800" b="1" dirty="0" smtClean="0">
                          <a:latin typeface="Arial Narrow" pitchFamily="34" charset="0"/>
                        </a:rPr>
                        <a:t>-  Автономия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b="1" dirty="0" smtClean="0">
                          <a:latin typeface="Arial Narrow" pitchFamily="34" charset="0"/>
                        </a:rPr>
                        <a:t>  Самосознание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b="1" dirty="0" smtClean="0">
                          <a:latin typeface="Arial Narrow" pitchFamily="34" charset="0"/>
                        </a:rPr>
                        <a:t>Самостоятельность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b="1" dirty="0" smtClean="0">
                          <a:latin typeface="Arial Narrow" pitchFamily="34" charset="0"/>
                        </a:rPr>
                        <a:t>  Гордость за достижения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b="1" baseline="0" dirty="0" smtClean="0">
                          <a:latin typeface="Arial Narrow" pitchFamily="34" charset="0"/>
                        </a:rPr>
                        <a:t>  Наглядно-образное мышление</a:t>
                      </a:r>
                      <a:endParaRPr lang="ru-RU" sz="1800" b="1" dirty="0" smtClean="0">
                        <a:latin typeface="Arial Narrow" pitchFamily="34" charset="0"/>
                      </a:endParaRPr>
                    </a:p>
                    <a:p>
                      <a:endParaRPr lang="ru-RU" sz="1800" b="1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Bookman Old Style" pitchFamily="18" charset="0"/>
              </a:rPr>
              <a:t>Возрастная периодизация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838200"/>
          <a:ext cx="868680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700"/>
                <a:gridCol w="2171700"/>
                <a:gridCol w="2171700"/>
                <a:gridCol w="2171700"/>
              </a:tblGrid>
              <a:tr h="780757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 Narrow" pitchFamily="34" charset="0"/>
                        </a:rPr>
                        <a:t>ВОЗРАСТ</a:t>
                      </a:r>
                      <a:endParaRPr lang="ru-RU" sz="16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 Narrow" pitchFamily="34" charset="0"/>
                        </a:rPr>
                        <a:t>ВЕДУЩАЯ ДЕЯТЕЛЬНОСТЬ</a:t>
                      </a:r>
                      <a:endParaRPr lang="ru-RU" sz="16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 Narrow" pitchFamily="34" charset="0"/>
                        </a:rPr>
                        <a:t>СОЦИАЛЬНАЯ</a:t>
                      </a:r>
                      <a:r>
                        <a:rPr lang="ru-RU" sz="1600" b="1" baseline="0" dirty="0" smtClean="0">
                          <a:latin typeface="Arial Narrow" pitchFamily="34" charset="0"/>
                        </a:rPr>
                        <a:t> СИТУАЦИЯ/</a:t>
                      </a:r>
                    </a:p>
                    <a:p>
                      <a:r>
                        <a:rPr lang="ru-RU" sz="1600" b="1" baseline="0" dirty="0" smtClean="0">
                          <a:latin typeface="Arial Narrow" pitchFamily="34" charset="0"/>
                        </a:rPr>
                        <a:t>социализация</a:t>
                      </a:r>
                      <a:endParaRPr lang="ru-RU" sz="16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 Narrow" pitchFamily="34" charset="0"/>
                        </a:rPr>
                        <a:t>НОВООБРАЗОВАНИЯ</a:t>
                      </a:r>
                      <a:endParaRPr lang="ru-RU" sz="1600" b="1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168769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Arial Narrow" pitchFamily="34" charset="0"/>
                        </a:rPr>
                        <a:t>ДОШКОЛЬНОЕ ДЕТСТВО</a:t>
                      </a:r>
                    </a:p>
                    <a:p>
                      <a:endParaRPr lang="ru-RU" sz="1800" b="1" dirty="0" smtClean="0">
                        <a:latin typeface="Arial Narrow" pitchFamily="34" charset="0"/>
                      </a:endParaRPr>
                    </a:p>
                    <a:p>
                      <a:r>
                        <a:rPr lang="ru-RU" sz="1800" b="1" dirty="0" smtClean="0">
                          <a:latin typeface="Arial Narrow" pitchFamily="34" charset="0"/>
                        </a:rPr>
                        <a:t>3-7 лет</a:t>
                      </a:r>
                      <a:endParaRPr lang="ru-RU" sz="18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Arial Narrow" pitchFamily="34" charset="0"/>
                        </a:rPr>
                        <a:t>Игровая деятельность</a:t>
                      </a:r>
                      <a:endParaRPr lang="ru-RU" sz="18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Arial Narrow" pitchFamily="34" charset="0"/>
                        </a:rPr>
                        <a:t>Семья</a:t>
                      </a:r>
                    </a:p>
                    <a:p>
                      <a:r>
                        <a:rPr lang="ru-RU" sz="1800" b="1" dirty="0" smtClean="0">
                          <a:latin typeface="Arial Narrow" pitchFamily="34" charset="0"/>
                        </a:rPr>
                        <a:t>Сверстники</a:t>
                      </a:r>
                    </a:p>
                    <a:p>
                      <a:endParaRPr lang="ru-RU" sz="18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Arial Narrow" pitchFamily="34" charset="0"/>
                        </a:rPr>
                        <a:t>-  Наглядно-схематичное мышление</a:t>
                      </a:r>
                    </a:p>
                    <a:p>
                      <a:r>
                        <a:rPr lang="ru-RU" sz="1800" b="1" dirty="0" smtClean="0">
                          <a:latin typeface="Arial Narrow" pitchFamily="34" charset="0"/>
                        </a:rPr>
                        <a:t>-  Воображение</a:t>
                      </a:r>
                    </a:p>
                    <a:p>
                      <a:r>
                        <a:rPr lang="ru-RU" sz="1800" b="1" dirty="0" smtClean="0">
                          <a:latin typeface="Arial Narrow" pitchFamily="34" charset="0"/>
                        </a:rPr>
                        <a:t>-  Совесть</a:t>
                      </a:r>
                    </a:p>
                    <a:p>
                      <a:r>
                        <a:rPr lang="ru-RU" sz="1800" b="1" dirty="0" smtClean="0">
                          <a:latin typeface="Arial Narrow" pitchFamily="34" charset="0"/>
                        </a:rPr>
                        <a:t>-  Самооценка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b="1" dirty="0" smtClean="0">
                          <a:latin typeface="Arial Narrow" pitchFamily="34" charset="0"/>
                        </a:rPr>
                        <a:t>  Инициатива</a:t>
                      </a:r>
                    </a:p>
                    <a:p>
                      <a:r>
                        <a:rPr lang="ru-RU" sz="1800" b="1" dirty="0" smtClean="0">
                          <a:latin typeface="Arial Narrow" pitchFamily="34" charset="0"/>
                        </a:rPr>
                        <a:t>-  Произвольность</a:t>
                      </a:r>
                    </a:p>
                  </a:txBody>
                  <a:tcPr/>
                </a:tc>
              </a:tr>
              <a:tr h="2689274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Arial Narrow" pitchFamily="34" charset="0"/>
                        </a:rPr>
                        <a:t>МЛАДШИЙ</a:t>
                      </a:r>
                      <a:r>
                        <a:rPr lang="ru-RU" sz="1800" b="1" baseline="0" dirty="0" smtClean="0">
                          <a:latin typeface="Arial Narrow" pitchFamily="34" charset="0"/>
                        </a:rPr>
                        <a:t> ШКОЛЬНЫЙ </a:t>
                      </a:r>
                    </a:p>
                    <a:p>
                      <a:r>
                        <a:rPr lang="ru-RU" sz="1800" b="1" baseline="0" dirty="0" smtClean="0">
                          <a:latin typeface="Arial Narrow" pitchFamily="34" charset="0"/>
                        </a:rPr>
                        <a:t>ВОЗРАСТ</a:t>
                      </a:r>
                    </a:p>
                    <a:p>
                      <a:endParaRPr lang="ru-RU" sz="1800" b="1" baseline="0" dirty="0" smtClean="0">
                        <a:latin typeface="Arial Narrow" pitchFamily="34" charset="0"/>
                      </a:endParaRPr>
                    </a:p>
                    <a:p>
                      <a:r>
                        <a:rPr lang="ru-RU" sz="1800" b="1" baseline="0" dirty="0" smtClean="0">
                          <a:latin typeface="Arial Narrow" pitchFamily="34" charset="0"/>
                        </a:rPr>
                        <a:t>7-11 лет</a:t>
                      </a:r>
                      <a:endParaRPr lang="ru-RU" sz="18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Arial Narrow" pitchFamily="34" charset="0"/>
                        </a:rPr>
                        <a:t>Учебная </a:t>
                      </a:r>
                    </a:p>
                    <a:p>
                      <a:r>
                        <a:rPr lang="ru-RU" sz="1800" b="1" dirty="0" smtClean="0">
                          <a:latin typeface="Arial Narrow" pitchFamily="34" charset="0"/>
                        </a:rPr>
                        <a:t>деятельность</a:t>
                      </a:r>
                      <a:endParaRPr lang="ru-RU" sz="18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Arial Narrow" pitchFamily="34" charset="0"/>
                        </a:rPr>
                        <a:t>Школа</a:t>
                      </a:r>
                    </a:p>
                    <a:p>
                      <a:r>
                        <a:rPr lang="ru-RU" b="1" dirty="0" smtClean="0">
                          <a:latin typeface="Arial Narrow" pitchFamily="34" charset="0"/>
                        </a:rPr>
                        <a:t>Соседи</a:t>
                      </a:r>
                      <a:endParaRPr lang="ru-RU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b="1" dirty="0" smtClean="0">
                          <a:latin typeface="Arial Narrow" pitchFamily="34" charset="0"/>
                        </a:rPr>
                        <a:t>Учебные</a:t>
                      </a:r>
                      <a:r>
                        <a:rPr lang="ru-RU" b="1" baseline="0" dirty="0" smtClean="0">
                          <a:latin typeface="Arial Narrow" pitchFamily="34" charset="0"/>
                        </a:rPr>
                        <a:t> действия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="1" baseline="0" dirty="0" smtClean="0">
                          <a:latin typeface="Arial Narrow" pitchFamily="34" charset="0"/>
                        </a:rPr>
                        <a:t> Словесно-логическое мышление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="1" baseline="0" dirty="0" smtClean="0">
                          <a:latin typeface="Arial Narrow" pitchFamily="34" charset="0"/>
                        </a:rPr>
                        <a:t>  Рефлексия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="1" baseline="0" dirty="0" smtClean="0">
                          <a:latin typeface="Arial Narrow" pitchFamily="34" charset="0"/>
                        </a:rPr>
                        <a:t>  Самоконтроль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="1" baseline="0" dirty="0" smtClean="0">
                          <a:latin typeface="Arial Narrow" pitchFamily="34" charset="0"/>
                        </a:rPr>
                        <a:t>  </a:t>
                      </a:r>
                      <a:r>
                        <a:rPr lang="ru-RU" b="1" baseline="0" dirty="0" err="1" smtClean="0">
                          <a:latin typeface="Arial Narrow" pitchFamily="34" charset="0"/>
                        </a:rPr>
                        <a:t>Самооценивание</a:t>
                      </a:r>
                      <a:endParaRPr lang="ru-RU" b="1" baseline="0" dirty="0" smtClean="0">
                        <a:latin typeface="Arial Narrow" pitchFamily="34" charset="0"/>
                      </a:endParaRPr>
                    </a:p>
                    <a:p>
                      <a:pPr>
                        <a:buFontTx/>
                        <a:buNone/>
                      </a:pPr>
                      <a:r>
                        <a:rPr lang="ru-RU" b="1" baseline="0" dirty="0" smtClean="0">
                          <a:latin typeface="Arial Narrow" pitchFamily="34" charset="0"/>
                        </a:rPr>
                        <a:t>-  Уверенность</a:t>
                      </a:r>
                    </a:p>
                    <a:p>
                      <a:pPr>
                        <a:buFontTx/>
                        <a:buChar char="-"/>
                      </a:pPr>
                      <a:endParaRPr lang="ru-RU" b="1" baseline="0" dirty="0" smtClean="0">
                        <a:latin typeface="Arial Narrow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ru-RU" b="1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Bookman Old Style" pitchFamily="18" charset="0"/>
              </a:rPr>
              <a:t>Возрастная периодизация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914400"/>
          <a:ext cx="8610600" cy="5860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2650"/>
                <a:gridCol w="2152650"/>
                <a:gridCol w="2152650"/>
                <a:gridCol w="2152650"/>
              </a:tblGrid>
              <a:tr h="86945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 Narrow" pitchFamily="34" charset="0"/>
                        </a:rPr>
                        <a:t>ВОЗРАСТ</a:t>
                      </a:r>
                      <a:endParaRPr lang="ru-RU" sz="16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 Narrow" pitchFamily="34" charset="0"/>
                        </a:rPr>
                        <a:t>ВЕДУЩАЯ ДЕЯТЕЛЬНОСТЬ</a:t>
                      </a:r>
                      <a:endParaRPr lang="ru-RU" sz="16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 Narrow" pitchFamily="34" charset="0"/>
                        </a:rPr>
                        <a:t>СОЦИАЛЬНАЯ</a:t>
                      </a:r>
                      <a:r>
                        <a:rPr lang="ru-RU" sz="1600" b="1" baseline="0" dirty="0" smtClean="0">
                          <a:latin typeface="Arial Narrow" pitchFamily="34" charset="0"/>
                        </a:rPr>
                        <a:t> СИТУАЦИЯ/</a:t>
                      </a:r>
                    </a:p>
                    <a:p>
                      <a:r>
                        <a:rPr lang="ru-RU" sz="1600" b="1" baseline="0" dirty="0" smtClean="0">
                          <a:latin typeface="Arial Narrow" pitchFamily="34" charset="0"/>
                        </a:rPr>
                        <a:t>социализация</a:t>
                      </a:r>
                      <a:endParaRPr lang="ru-RU" sz="16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 Narrow" pitchFamily="34" charset="0"/>
                        </a:rPr>
                        <a:t>НОВООБРАЗОВАНИЯ</a:t>
                      </a:r>
                      <a:endParaRPr lang="ru-RU" sz="1600" b="1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125334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Arial Narrow" pitchFamily="34" charset="0"/>
                        </a:rPr>
                        <a:t>ПОДРОСТКОВЫЙ</a:t>
                      </a:r>
                      <a:r>
                        <a:rPr lang="ru-RU" b="1" baseline="0" dirty="0" smtClean="0">
                          <a:latin typeface="Arial Narrow" pitchFamily="34" charset="0"/>
                        </a:rPr>
                        <a:t> ВОЗРАСТ</a:t>
                      </a:r>
                    </a:p>
                    <a:p>
                      <a:endParaRPr lang="ru-RU" b="1" dirty="0" smtClean="0">
                        <a:latin typeface="Arial Narrow" pitchFamily="34" charset="0"/>
                      </a:endParaRPr>
                    </a:p>
                    <a:p>
                      <a:r>
                        <a:rPr lang="ru-RU" b="1" dirty="0" smtClean="0">
                          <a:latin typeface="Arial Narrow" pitchFamily="34" charset="0"/>
                        </a:rPr>
                        <a:t>11-15 лет</a:t>
                      </a:r>
                      <a:endParaRPr lang="ru-RU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Общение со сверстниками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Референтная</a:t>
                      </a:r>
                      <a:r>
                        <a:rPr lang="ru-RU" b="1" dirty="0" smtClean="0"/>
                        <a:t> группа</a:t>
                      </a:r>
                    </a:p>
                    <a:p>
                      <a:r>
                        <a:rPr lang="ru-RU" b="1" dirty="0" smtClean="0"/>
                        <a:t>Семья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b="1" dirty="0" smtClean="0"/>
                        <a:t>«Чувство взрослости»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="1" dirty="0" smtClean="0"/>
                        <a:t> Абстрактное</a:t>
                      </a:r>
                      <a:r>
                        <a:rPr lang="ru-RU" b="1" baseline="0" dirty="0" smtClean="0"/>
                        <a:t> мышление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="1" baseline="0" dirty="0" smtClean="0"/>
                        <a:t> Независимость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="1" baseline="0" dirty="0" smtClean="0"/>
                        <a:t> Самосознание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="1" baseline="0" dirty="0" smtClean="0"/>
                        <a:t> Нравственность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="1" baseline="0" dirty="0" smtClean="0"/>
                        <a:t> Самовоспитание</a:t>
                      </a:r>
                    </a:p>
                  </a:txBody>
                  <a:tcPr/>
                </a:tc>
              </a:tr>
              <a:tr h="2704971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Arial Narrow" pitchFamily="34" charset="0"/>
                        </a:rPr>
                        <a:t>РАННИЙ ЮНОШЕСКИЙ ВОЗРАСТ</a:t>
                      </a:r>
                    </a:p>
                    <a:p>
                      <a:endParaRPr lang="ru-RU" b="1" dirty="0" smtClean="0">
                        <a:latin typeface="Arial Narrow" pitchFamily="34" charset="0"/>
                      </a:endParaRPr>
                    </a:p>
                    <a:p>
                      <a:r>
                        <a:rPr lang="ru-RU" b="1" dirty="0" smtClean="0">
                          <a:latin typeface="Arial Narrow" pitchFamily="34" charset="0"/>
                        </a:rPr>
                        <a:t>15-18 ЛЕТ</a:t>
                      </a:r>
                    </a:p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Учеба на основе самоопределения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Сверстники</a:t>
                      </a:r>
                    </a:p>
                    <a:p>
                      <a:r>
                        <a:rPr lang="ru-RU" b="1" dirty="0" smtClean="0"/>
                        <a:t>Школа</a:t>
                      </a:r>
                    </a:p>
                    <a:p>
                      <a:r>
                        <a:rPr lang="ru-RU" b="1" dirty="0" smtClean="0"/>
                        <a:t>Общество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b="1" dirty="0" smtClean="0"/>
                        <a:t> Мировоззрение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="1" dirty="0" smtClean="0"/>
                        <a:t> Самоопределение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="1" dirty="0" smtClean="0"/>
                        <a:t> План будущего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="1" dirty="0" smtClean="0"/>
                        <a:t>  </a:t>
                      </a:r>
                      <a:r>
                        <a:rPr lang="ru-RU" b="1" dirty="0" err="1" smtClean="0"/>
                        <a:t>Целеполагание</a:t>
                      </a:r>
                      <a:endParaRPr lang="ru-RU" b="1" dirty="0" smtClean="0"/>
                    </a:p>
                    <a:p>
                      <a:pPr>
                        <a:buFontTx/>
                        <a:buChar char="-"/>
                      </a:pPr>
                      <a:r>
                        <a:rPr lang="ru-RU" b="1" baseline="0" dirty="0" smtClean="0"/>
                        <a:t>  Теоретическое мышление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="1" baseline="0" dirty="0" smtClean="0"/>
                        <a:t> Чувства дружбы и любви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="1" baseline="0" dirty="0" smtClean="0"/>
                        <a:t> Умения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Bookman Old Style" pitchFamily="18" charset="0"/>
              </a:rPr>
              <a:t>Возрастные кризисы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762000"/>
          <a:ext cx="9144000" cy="620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2237"/>
                <a:gridCol w="6741763"/>
              </a:tblGrid>
              <a:tr h="381001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Bookman Old Style" pitchFamily="18" charset="0"/>
                        </a:rPr>
                        <a:t>Возрастной период</a:t>
                      </a:r>
                      <a:endParaRPr lang="ru-RU" sz="16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Bookman Old Style" pitchFamily="18" charset="0"/>
                        </a:rPr>
                        <a:t>Содержание кризиса</a:t>
                      </a:r>
                    </a:p>
                    <a:p>
                      <a:endParaRPr lang="ru-RU" sz="800" b="1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Arial Narrow" pitchFamily="34" charset="0"/>
                        </a:rPr>
                        <a:t>МЛАДЕНЧЕСТВО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ookman Old Style" pitchFamily="18" charset="0"/>
                        </a:rPr>
                        <a:t>Мир вещей.</a:t>
                      </a:r>
                      <a:r>
                        <a:rPr lang="ru-RU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ookman Old Style" pitchFamily="18" charset="0"/>
                        </a:rPr>
                        <a:t> </a:t>
                      </a:r>
                      <a:r>
                        <a:rPr lang="ru-RU" sz="1600" b="1" baseline="0" dirty="0" smtClean="0">
                          <a:latin typeface="Bookman Old Style" pitchFamily="18" charset="0"/>
                        </a:rPr>
                        <a:t>Аффективный взрыв под действием мотивирующих представлений</a:t>
                      </a:r>
                    </a:p>
                    <a:p>
                      <a:r>
                        <a:rPr lang="ru-RU" sz="12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ookman Old Style" pitchFamily="18" charset="0"/>
                        </a:rPr>
                        <a:t>(операционально-техническая составляющая)</a:t>
                      </a:r>
                      <a:endParaRPr lang="ru-RU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Arial Narrow" pitchFamily="34" charset="0"/>
                        </a:rPr>
                        <a:t>РАННЕЕ ДЕТСТВО</a:t>
                      </a:r>
                    </a:p>
                    <a:p>
                      <a:endParaRPr lang="ru-RU" sz="1600" b="1" dirty="0" smtClean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  <a:latin typeface="Bookman Old Style" pitchFamily="18" charset="0"/>
                        </a:rPr>
                        <a:t>Мир отношений. </a:t>
                      </a:r>
                      <a:r>
                        <a:rPr lang="ru-RU" sz="1600" b="1" dirty="0" smtClean="0">
                          <a:latin typeface="Bookman Old Style" pitchFamily="18" charset="0"/>
                        </a:rPr>
                        <a:t>Протест-бунт</a:t>
                      </a:r>
                      <a:r>
                        <a:rPr lang="ru-RU" sz="1600" b="1" baseline="0" dirty="0" smtClean="0">
                          <a:latin typeface="Bookman Old Style" pitchFamily="18" charset="0"/>
                        </a:rPr>
                        <a:t> в отставании «Я» как следствие отделения себя от взрослого</a:t>
                      </a:r>
                    </a:p>
                    <a:p>
                      <a:r>
                        <a:rPr lang="ru-RU" sz="1200" b="1" baseline="0" dirty="0" smtClean="0">
                          <a:solidFill>
                            <a:srgbClr val="7030A0"/>
                          </a:solidFill>
                          <a:latin typeface="Bookman Old Style" pitchFamily="18" charset="0"/>
                        </a:rPr>
                        <a:t>(</a:t>
                      </a:r>
                      <a:r>
                        <a:rPr lang="ru-RU" sz="1200" b="1" baseline="0" dirty="0" err="1" smtClean="0">
                          <a:solidFill>
                            <a:srgbClr val="7030A0"/>
                          </a:solidFill>
                          <a:latin typeface="Bookman Old Style" pitchFamily="18" charset="0"/>
                        </a:rPr>
                        <a:t>мотивационно-потребностная</a:t>
                      </a:r>
                      <a:r>
                        <a:rPr lang="ru-RU" sz="1200" b="1" baseline="0" dirty="0" smtClean="0">
                          <a:solidFill>
                            <a:srgbClr val="7030A0"/>
                          </a:solidFill>
                          <a:latin typeface="Bookman Old Style" pitchFamily="18" charset="0"/>
                        </a:rPr>
                        <a:t> составляющая)</a:t>
                      </a:r>
                      <a:endParaRPr lang="ru-RU" sz="1200" b="1" dirty="0">
                        <a:solidFill>
                          <a:srgbClr val="7030A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Arial Narrow" pitchFamily="34" charset="0"/>
                        </a:rPr>
                        <a:t>ДОШКОЛЬНОЕ ДЕТСТВО</a:t>
                      </a:r>
                    </a:p>
                    <a:p>
                      <a:endParaRPr lang="ru-RU" sz="1600" b="1" dirty="0" smtClean="0">
                        <a:latin typeface="Bookman Old Style" pitchFamily="18" charset="0"/>
                      </a:endParaRPr>
                    </a:p>
                    <a:p>
                      <a:endParaRPr lang="ru-RU" sz="16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ookman Old Style" pitchFamily="18" charset="0"/>
                        </a:rPr>
                        <a:t>Мир вещей.</a:t>
                      </a:r>
                      <a:r>
                        <a:rPr lang="ru-RU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ookman Old Style" pitchFamily="18" charset="0"/>
                        </a:rPr>
                        <a:t> 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Обобщенное переживание неудач в аффективном комплексе неполноценности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ookman Old Style" pitchFamily="18" charset="0"/>
                        </a:rPr>
                        <a:t>(операционально-техническая составляющая)</a:t>
                      </a:r>
                      <a:endParaRPr lang="ru-RU" sz="12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 Narrow" pitchFamily="34" charset="0"/>
                        </a:rPr>
                        <a:t>МЛАДШИЙ</a:t>
                      </a:r>
                      <a:r>
                        <a:rPr lang="ru-RU" sz="1600" b="1" baseline="0" dirty="0" smtClean="0">
                          <a:latin typeface="Arial Narrow" pitchFamily="34" charset="0"/>
                        </a:rPr>
                        <a:t> ШКОЛЬНЫЙ </a:t>
                      </a:r>
                    </a:p>
                    <a:p>
                      <a:r>
                        <a:rPr lang="ru-RU" sz="1600" b="1" baseline="0" dirty="0" smtClean="0">
                          <a:latin typeface="Arial Narrow" pitchFamily="34" charset="0"/>
                        </a:rPr>
                        <a:t>ВОЗРАСТ</a:t>
                      </a:r>
                    </a:p>
                    <a:p>
                      <a:endParaRPr lang="ru-RU" sz="16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  <a:latin typeface="Bookman Old Style" pitchFamily="18" charset="0"/>
                        </a:rPr>
                        <a:t>Мир отношений. </a:t>
                      </a:r>
                      <a:r>
                        <a:rPr lang="ru-RU" sz="1600" b="1" dirty="0" smtClean="0">
                          <a:latin typeface="Bookman Old Style" pitchFamily="18" charset="0"/>
                        </a:rPr>
                        <a:t>Мотивационный вакуум содержательной части учения и перенос ориентировки на себя как носителя свойств и</a:t>
                      </a:r>
                      <a:r>
                        <a:rPr lang="ru-RU" sz="1600" b="1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ru-RU" sz="1600" b="1" dirty="0" smtClean="0">
                          <a:latin typeface="Bookman Old Style" pitchFamily="18" charset="0"/>
                        </a:rPr>
                        <a:t>качеств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baseline="0" dirty="0" smtClean="0">
                          <a:solidFill>
                            <a:srgbClr val="7030A0"/>
                          </a:solidFill>
                          <a:latin typeface="Bookman Old Style" pitchFamily="18" charset="0"/>
                        </a:rPr>
                        <a:t>(</a:t>
                      </a:r>
                      <a:r>
                        <a:rPr lang="ru-RU" sz="1200" b="1" baseline="0" dirty="0" err="1" smtClean="0">
                          <a:solidFill>
                            <a:srgbClr val="7030A0"/>
                          </a:solidFill>
                          <a:latin typeface="Bookman Old Style" pitchFamily="18" charset="0"/>
                        </a:rPr>
                        <a:t>мотивационно-потребностная</a:t>
                      </a:r>
                      <a:r>
                        <a:rPr lang="ru-RU" sz="1200" b="1" baseline="0" dirty="0" smtClean="0">
                          <a:solidFill>
                            <a:srgbClr val="7030A0"/>
                          </a:solidFill>
                          <a:latin typeface="Bookman Old Style" pitchFamily="18" charset="0"/>
                        </a:rPr>
                        <a:t> составляющая)</a:t>
                      </a:r>
                      <a:endParaRPr lang="ru-RU" sz="1200" b="1" dirty="0" smtClean="0">
                        <a:solidFill>
                          <a:srgbClr val="7030A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10515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Arial Narrow" pitchFamily="34" charset="0"/>
                        </a:rPr>
                        <a:t>ПОДРОСТКОВЫЙ</a:t>
                      </a:r>
                      <a:r>
                        <a:rPr lang="ru-RU" sz="1600" b="1" baseline="0" dirty="0" smtClean="0">
                          <a:latin typeface="Arial Narrow" pitchFamily="34" charset="0"/>
                        </a:rPr>
                        <a:t> ВОЗРАСТ</a:t>
                      </a:r>
                    </a:p>
                    <a:p>
                      <a:endParaRPr lang="ru-RU" sz="16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ookman Old Style" pitchFamily="18" charset="0"/>
                        </a:rPr>
                        <a:t>Мир вещей.</a:t>
                      </a:r>
                      <a:r>
                        <a:rPr lang="ru-RU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ookman Old Style" pitchFamily="18" charset="0"/>
                        </a:rPr>
                        <a:t> </a:t>
                      </a:r>
                      <a:r>
                        <a:rPr lang="ru-RU" sz="1600" b="1" dirty="0" smtClean="0">
                          <a:latin typeface="Bookman Old Style" pitchFamily="18" charset="0"/>
                        </a:rPr>
                        <a:t>Проблема постановки</a:t>
                      </a:r>
                      <a:r>
                        <a:rPr lang="ru-RU" sz="1600" b="1" baseline="0" dirty="0" smtClean="0">
                          <a:latin typeface="Bookman Old Style" pitchFamily="18" charset="0"/>
                        </a:rPr>
                        <a:t> перспективных задач и изменение отношения к себе как субъекту собственного развития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ookman Old Style" pitchFamily="18" charset="0"/>
                        </a:rPr>
                        <a:t>(операционально-техническая составляющая)</a:t>
                      </a:r>
                      <a:endParaRPr lang="ru-RU" sz="12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8923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Arial Narrow" pitchFamily="34" charset="0"/>
                        </a:rPr>
                        <a:t>РАННИЙ ЮНОШЕСКИЙ ВОЗРАСТ</a:t>
                      </a:r>
                    </a:p>
                    <a:p>
                      <a:endParaRPr lang="ru-RU" sz="16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  <a:latin typeface="Bookman Old Style" pitchFamily="18" charset="0"/>
                        </a:rPr>
                        <a:t>Мир отношений. </a:t>
                      </a:r>
                      <a:r>
                        <a:rPr lang="ru-RU" sz="1600" b="1" dirty="0" smtClean="0">
                          <a:latin typeface="Bookman Old Style" pitchFamily="18" charset="0"/>
                        </a:rPr>
                        <a:t>Диффузия идентичности, ролевое смешение социальных позиций и невозможность</a:t>
                      </a:r>
                      <a:r>
                        <a:rPr lang="ru-RU" sz="1600" b="1" baseline="0" dirty="0" smtClean="0">
                          <a:latin typeface="Bookman Old Style" pitchFamily="18" charset="0"/>
                        </a:rPr>
                        <a:t> завершить самоопределение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baseline="0" dirty="0" smtClean="0">
                          <a:solidFill>
                            <a:srgbClr val="7030A0"/>
                          </a:solidFill>
                          <a:latin typeface="Bookman Old Style" pitchFamily="18" charset="0"/>
                        </a:rPr>
                        <a:t>(</a:t>
                      </a:r>
                      <a:r>
                        <a:rPr lang="ru-RU" sz="1200" b="1" baseline="0" dirty="0" err="1" smtClean="0">
                          <a:solidFill>
                            <a:srgbClr val="7030A0"/>
                          </a:solidFill>
                          <a:latin typeface="Bookman Old Style" pitchFamily="18" charset="0"/>
                        </a:rPr>
                        <a:t>мотивационно-потребностная</a:t>
                      </a:r>
                      <a:r>
                        <a:rPr lang="ru-RU" sz="1200" b="1" baseline="0" dirty="0" smtClean="0">
                          <a:solidFill>
                            <a:srgbClr val="7030A0"/>
                          </a:solidFill>
                          <a:latin typeface="Bookman Old Style" pitchFamily="18" charset="0"/>
                        </a:rPr>
                        <a:t> составляющая)</a:t>
                      </a:r>
                      <a:endParaRPr lang="ru-RU" sz="1200" b="1" dirty="0" smtClean="0">
                        <a:solidFill>
                          <a:srgbClr val="7030A0"/>
                        </a:solidFill>
                        <a:latin typeface="Bookman Old Style" pitchFamily="18" charset="0"/>
                      </a:endParaRPr>
                    </a:p>
                    <a:p>
                      <a:endParaRPr lang="ru-RU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Bookman Old Style" pitchFamily="18" charset="0"/>
              </a:rPr>
              <a:t>Общие возрастные особенности развития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867400"/>
          </a:xfrm>
        </p:spPr>
        <p:txBody>
          <a:bodyPr>
            <a:normAutofit fontScale="92500" lnSpcReduction="10000"/>
          </a:bodyPr>
          <a:lstStyle/>
          <a:p>
            <a:pPr>
              <a:buAutoNum type="arabicPeriod"/>
            </a:pPr>
            <a:r>
              <a:rPr lang="ru-RU" sz="1800" b="1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Все дети на определенном этапе развития имеют сходные возрастные черты.</a:t>
            </a:r>
          </a:p>
          <a:p>
            <a:pPr>
              <a:buAutoNum type="arabicPeriod"/>
            </a:pPr>
            <a:r>
              <a:rPr lang="ru-RU" sz="1800" b="1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На развитие влияют три основные фактора: наследственность, среда и собственный активный опыт ребенка.</a:t>
            </a:r>
          </a:p>
          <a:p>
            <a:pPr>
              <a:buAutoNum type="arabicPeriod"/>
            </a:pPr>
            <a:r>
              <a:rPr lang="ru-RU" sz="1800" b="1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Развитие имеет стадии, в которых происходит чередование стабильного и критического периодов. Кризис сопровождается </a:t>
            </a:r>
            <a:r>
              <a:rPr lang="ru-RU" sz="1800" b="1" dirty="0" err="1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дезадаптацией</a:t>
            </a:r>
            <a:r>
              <a:rPr lang="ru-RU" sz="1800" b="1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  </a:t>
            </a:r>
          </a:p>
          <a:p>
            <a:pPr>
              <a:buAutoNum type="arabicPeriod"/>
            </a:pPr>
            <a:r>
              <a:rPr lang="ru-RU" sz="1800" b="1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Развитие никогда не идет поступательно вперед, есть остановки и регресс.</a:t>
            </a:r>
          </a:p>
          <a:p>
            <a:pPr>
              <a:buAutoNum type="arabicPeriod"/>
            </a:pPr>
            <a:r>
              <a:rPr lang="ru-RU" sz="1800" b="1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Созревание идет неравномерно в разных сферах, скорости различны.</a:t>
            </a:r>
          </a:p>
          <a:p>
            <a:pPr>
              <a:buAutoNum type="arabicPeriod"/>
            </a:pPr>
            <a:r>
              <a:rPr lang="ru-RU" sz="1800" b="1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На каждом этапе есть </a:t>
            </a:r>
            <a:r>
              <a:rPr lang="ru-RU" sz="1800" b="1" dirty="0" err="1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сензитивный</a:t>
            </a:r>
            <a:r>
              <a:rPr lang="ru-RU" sz="1800" b="1" dirty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sz="1800" b="1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(чувствительный) период для развития определенной функции, когда ее формирование идет более эффективно. Пропустить его, значит, потерять время и возможность.</a:t>
            </a:r>
          </a:p>
          <a:p>
            <a:pPr>
              <a:buAutoNum type="arabicPeriod"/>
            </a:pPr>
            <a:r>
              <a:rPr lang="ru-RU" sz="1800" b="1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Всякое новообразование появляется сначала на внешнем (поведенческом) уровне и потом </a:t>
            </a:r>
            <a:r>
              <a:rPr lang="ru-RU" sz="1800" b="1" dirty="0" err="1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интериоризируется</a:t>
            </a:r>
            <a:r>
              <a:rPr lang="ru-RU" sz="1800" b="1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во внутреннюю способность или свойство.</a:t>
            </a:r>
          </a:p>
          <a:p>
            <a:pPr>
              <a:buAutoNum type="arabicPeriod"/>
            </a:pPr>
            <a:r>
              <a:rPr lang="ru-RU" sz="1800" b="1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Всякая функция созревает, проходя последовательные периоды, которые нельзя «перескочить» или искусственно ускорить.</a:t>
            </a:r>
          </a:p>
          <a:p>
            <a:pPr>
              <a:buAutoNum type="arabicPeriod"/>
            </a:pPr>
            <a:r>
              <a:rPr lang="ru-RU" sz="1800" b="1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Потенциалом развития является «Зона ближайшего развития» – разница между тем, что ребенок может сделать сам, и тем, что он может сделать с помощью взрослого.</a:t>
            </a:r>
          </a:p>
          <a:p>
            <a:pPr>
              <a:buAutoNum type="arabicPeriod"/>
            </a:pPr>
            <a:r>
              <a:rPr lang="ru-RU" sz="1800" b="1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Больше всего новообразований происходит в ведущей деятельности.</a:t>
            </a:r>
          </a:p>
          <a:p>
            <a:pPr>
              <a:buAutoNum type="arabicPeriod"/>
            </a:pPr>
            <a:r>
              <a:rPr lang="ru-RU" sz="1800" b="1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Каждый </a:t>
            </a:r>
            <a:r>
              <a:rPr lang="ru-RU" sz="1800" b="1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возрастной период </a:t>
            </a:r>
            <a:r>
              <a:rPr lang="ru-RU" sz="1800" b="1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требует перестройки социальной ситуации развития. Изменение взаимоотношений со взрослым создает благоприятные условия для возрастных изменений.</a:t>
            </a:r>
          </a:p>
          <a:p>
            <a:pPr>
              <a:buAutoNum type="arabicPeriod"/>
            </a:pPr>
            <a:r>
              <a:rPr lang="ru-RU" sz="1800" b="1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Все виды деприваций (социальная, эмоциональная, физическая, интеллектуальная) негативно сказываются на общем развитии, затрагивая смежные сферы.</a:t>
            </a:r>
          </a:p>
          <a:p>
            <a:pPr>
              <a:buAutoNum type="arabicPeriod"/>
            </a:pPr>
            <a:endParaRPr lang="ru-RU" sz="1800" b="1" dirty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006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532</Words>
  <Application>Microsoft Office PowerPoint</Application>
  <PresentationFormat>Экран (4:3)</PresentationFormat>
  <Paragraphs>134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Возрастные особенности детей и подростков  и их готовность к общению</vt:lpstr>
      <vt:lpstr>Возрастная периодизация</vt:lpstr>
      <vt:lpstr>Возрастная периодизация</vt:lpstr>
      <vt:lpstr>Возрастная периодизация</vt:lpstr>
      <vt:lpstr>Возрастные кризисы</vt:lpstr>
      <vt:lpstr>Общие возрастные особенности развития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Возрастные особенности детей и подростков и их готовность к общению</dc:title>
  <dc:creator>Boss</dc:creator>
  <cp:lastModifiedBy>Ирина Владимировна Малышева</cp:lastModifiedBy>
  <cp:revision>25</cp:revision>
  <dcterms:created xsi:type="dcterms:W3CDTF">2020-02-25T17:11:14Z</dcterms:created>
  <dcterms:modified xsi:type="dcterms:W3CDTF">2020-03-11T11:19:34Z</dcterms:modified>
</cp:coreProperties>
</file>